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9"/>
  </p:notesMasterIdLst>
  <p:handoutMasterIdLst>
    <p:handoutMasterId r:id="rId10"/>
  </p:handoutMasterIdLst>
  <p:sldIdLst>
    <p:sldId id="347" r:id="rId2"/>
    <p:sldId id="339" r:id="rId3"/>
    <p:sldId id="356" r:id="rId4"/>
    <p:sldId id="357" r:id="rId5"/>
    <p:sldId id="358" r:id="rId6"/>
    <p:sldId id="359" r:id="rId7"/>
    <p:sldId id="360" r:id="rId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39" autoAdjust="0"/>
    <p:restoredTop sz="86400" autoAdjust="0"/>
  </p:normalViewPr>
  <p:slideViewPr>
    <p:cSldViewPr>
      <p:cViewPr varScale="1">
        <p:scale>
          <a:sx n="62" d="100"/>
          <a:sy n="62" d="100"/>
        </p:scale>
        <p:origin x="1296"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10/23/2018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11.1</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11</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a:t>
            </a:r>
            <a:r>
              <a:rPr lang="en-US" dirty="0" smtClean="0"/>
              <a:t>11.1</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dirty="0">
                <a:sym typeface="Symbol" panose="05050102010706020507" pitchFamily="18" charset="2"/>
              </a:rPr>
              <a:t>Maximum likelihood estimation</a:t>
            </a:r>
          </a:p>
          <a:p>
            <a:pPr marL="511175" indent="0">
              <a:spcBef>
                <a:spcPts val="600"/>
              </a:spcBef>
              <a:buNone/>
            </a:pPr>
            <a:r>
              <a:rPr lang="en-US" altLang="en-US" dirty="0" smtClean="0">
                <a:sym typeface="Symbol" panose="05050102010706020507" pitchFamily="18" charset="2"/>
              </a:rPr>
              <a:t>Computing </a:t>
            </a:r>
            <a:r>
              <a:rPr lang="en-US" altLang="en-US" dirty="0">
                <a:sym typeface="Symbol" panose="05050102010706020507" pitchFamily="18" charset="2"/>
              </a:rPr>
              <a:t>likelihood for logistic models</a:t>
            </a: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Maximum Likelihood </a:t>
            </a:r>
            <a:r>
              <a:rPr lang="en-US" dirty="0" smtClean="0"/>
              <a:t>Estimation (for </a:t>
            </a:r>
            <a:r>
              <a:rPr lang="en-US" dirty="0"/>
              <a:t>a S</a:t>
            </a:r>
            <a:r>
              <a:rPr lang="en-US" dirty="0" smtClean="0"/>
              <a:t>ingle </a:t>
            </a:r>
            <a:r>
              <a:rPr lang="en-US" dirty="0"/>
              <a:t>P</a:t>
            </a:r>
            <a:r>
              <a:rPr lang="en-US" dirty="0" smtClean="0"/>
              <a:t>roportion) (1 of 2)</a:t>
            </a:r>
            <a:endParaRPr lang="en-US" dirty="0"/>
          </a:p>
        </p:txBody>
      </p:sp>
      <p:sp>
        <p:nvSpPr>
          <p:cNvPr id="3" name="Content Placeholder 2"/>
          <p:cNvSpPr>
            <a:spLocks noGrp="1"/>
          </p:cNvSpPr>
          <p:nvPr>
            <p:ph sz="quarter" idx="10"/>
          </p:nvPr>
        </p:nvSpPr>
        <p:spPr>
          <a:xfrm>
            <a:off x="247304" y="1407392"/>
            <a:ext cx="8744295" cy="4841007"/>
          </a:xfrm>
        </p:spPr>
        <p:txBody>
          <a:bodyPr>
            <a:normAutofit fontScale="92500" lnSpcReduction="10000"/>
          </a:bodyPr>
          <a:lstStyle/>
          <a:p>
            <a:pPr marL="0" indent="0">
              <a:buNone/>
            </a:pPr>
            <a:r>
              <a:rPr lang="en-US" dirty="0"/>
              <a:t>Suppose we have a survey for a sample of 40 people with 16  saying “yes” and the other 24 saying “no.”</a:t>
            </a:r>
          </a:p>
          <a:p>
            <a:pPr marL="0" indent="0">
              <a:buNone/>
            </a:pPr>
            <a:r>
              <a:rPr lang="en-US" dirty="0"/>
              <a:t>Estimate the proportion of “yes” in the population</a:t>
            </a:r>
            <a:r>
              <a:rPr lang="en-US" dirty="0" smtClean="0"/>
              <a:t>.</a:t>
            </a:r>
          </a:p>
          <a:p>
            <a:pPr marL="0" indent="0">
              <a:buNone/>
            </a:pPr>
            <a:endParaRPr lang="en-US" dirty="0" smtClean="0"/>
          </a:p>
          <a:p>
            <a:pPr marL="0" indent="0">
              <a:buNone/>
            </a:pPr>
            <a:r>
              <a:rPr lang="en-US" dirty="0" smtClean="0"/>
              <a:t>For </a:t>
            </a:r>
            <a:r>
              <a:rPr lang="en-US" dirty="0"/>
              <a:t>any </a:t>
            </a:r>
            <a:r>
              <a:rPr lang="en-US" dirty="0" smtClean="0"/>
              <a:t>proportion </a:t>
            </a:r>
            <a:r>
              <a:rPr lang="el-GR" i="1" dirty="0" smtClean="0"/>
              <a:t>π</a:t>
            </a:r>
            <a:r>
              <a:rPr lang="en-US" dirty="0" smtClean="0"/>
              <a:t>, </a:t>
            </a:r>
            <a:r>
              <a:rPr lang="en-US" dirty="0"/>
              <a:t>we find the probability (likelihood) of getting this particular sample</a:t>
            </a:r>
            <a:r>
              <a:rPr lang="en-US" dirty="0" smtClean="0"/>
              <a:t>.</a:t>
            </a:r>
          </a:p>
          <a:p>
            <a:pPr marL="0" indent="0">
              <a:buNone/>
            </a:pPr>
            <a:r>
              <a:rPr lang="en-US" sz="2800" dirty="0"/>
              <a:t>The probability for each “yes” </a:t>
            </a:r>
            <a:r>
              <a:rPr lang="en-US" sz="2800" dirty="0" smtClean="0"/>
              <a:t>is</a:t>
            </a:r>
            <a:r>
              <a:rPr lang="el-GR" sz="2800" i="1" dirty="0"/>
              <a:t> π </a:t>
            </a:r>
            <a:r>
              <a:rPr lang="en-US" sz="2800" dirty="0" smtClean="0"/>
              <a:t>and </a:t>
            </a:r>
            <a:r>
              <a:rPr lang="en-US" sz="2800" dirty="0"/>
              <a:t>for each “no” </a:t>
            </a:r>
            <a:r>
              <a:rPr lang="en-US" sz="2800" dirty="0" smtClean="0"/>
              <a:t>is 1 −</a:t>
            </a:r>
            <a:r>
              <a:rPr lang="el-GR" sz="2800" i="1" dirty="0"/>
              <a:t> π</a:t>
            </a:r>
            <a:r>
              <a:rPr lang="en-US" sz="2800" dirty="0" smtClean="0"/>
              <a:t>. Since </a:t>
            </a:r>
            <a:r>
              <a:rPr lang="en-US" sz="2800" dirty="0"/>
              <a:t>the sample is random we multiply these together to find the likelihood</a:t>
            </a:r>
            <a:r>
              <a:rPr lang="en-US" sz="2800" dirty="0" smtClean="0"/>
              <a:t>.</a:t>
            </a:r>
          </a:p>
          <a:p>
            <a:pPr marL="0" indent="0">
              <a:buNone/>
            </a:pPr>
            <a:endParaRPr lang="en-US" sz="2800" i="1" dirty="0" smtClean="0"/>
          </a:p>
          <a:p>
            <a:pPr marL="0" indent="0">
              <a:buNone/>
            </a:pPr>
            <a:r>
              <a:rPr lang="en-US" sz="2800" i="1" dirty="0" smtClean="0"/>
              <a:t>L </a:t>
            </a:r>
            <a:r>
              <a:rPr lang="en-US" sz="2800" i="1" dirty="0" smtClean="0"/>
              <a:t>= </a:t>
            </a:r>
            <a:r>
              <a:rPr lang="el-GR" sz="2800" i="1" dirty="0" smtClean="0"/>
              <a:t>π</a:t>
            </a:r>
            <a:r>
              <a:rPr lang="en-US" sz="2800" i="1" dirty="0" smtClean="0"/>
              <a:t> </a:t>
            </a:r>
            <a:r>
              <a:rPr lang="el-GR" sz="2800" dirty="0" smtClean="0"/>
              <a:t>·</a:t>
            </a:r>
            <a:r>
              <a:rPr lang="en-US" sz="2800" i="1" dirty="0" smtClean="0"/>
              <a:t> </a:t>
            </a:r>
            <a:r>
              <a:rPr lang="el-GR" sz="2800" i="1" dirty="0" smtClean="0"/>
              <a:t>π</a:t>
            </a:r>
            <a:r>
              <a:rPr lang="el-GR" sz="2800" dirty="0" smtClean="0"/>
              <a:t>···</a:t>
            </a:r>
            <a:r>
              <a:rPr lang="el-GR" sz="2800" i="1" dirty="0" smtClean="0"/>
              <a:t>π</a:t>
            </a:r>
            <a:r>
              <a:rPr lang="en-US" sz="2800" i="1" dirty="0" smtClean="0"/>
              <a:t> </a:t>
            </a:r>
            <a:r>
              <a:rPr lang="el-GR" sz="2800" dirty="0" smtClean="0"/>
              <a:t>×</a:t>
            </a:r>
            <a:r>
              <a:rPr lang="en-US" sz="2800" dirty="0" smtClean="0"/>
              <a:t> (</a:t>
            </a:r>
            <a:r>
              <a:rPr lang="en-US" sz="2800" dirty="0"/>
              <a:t>1 −</a:t>
            </a:r>
            <a:r>
              <a:rPr lang="el-GR" sz="2800" i="1" dirty="0"/>
              <a:t> </a:t>
            </a:r>
            <a:r>
              <a:rPr lang="el-GR" sz="2800" i="1" dirty="0" smtClean="0"/>
              <a:t>π</a:t>
            </a:r>
            <a:r>
              <a:rPr lang="en-US" sz="2800" dirty="0" smtClean="0"/>
              <a:t>) (</a:t>
            </a:r>
            <a:r>
              <a:rPr lang="en-US" sz="2800" dirty="0"/>
              <a:t>1 −</a:t>
            </a:r>
            <a:r>
              <a:rPr lang="el-GR" sz="2800" i="1" dirty="0"/>
              <a:t> π</a:t>
            </a:r>
            <a:r>
              <a:rPr lang="en-US" sz="2800" dirty="0" smtClean="0"/>
              <a:t>)</a:t>
            </a:r>
            <a:r>
              <a:rPr lang="el-GR" sz="2800" dirty="0" smtClean="0"/>
              <a:t>···</a:t>
            </a:r>
            <a:r>
              <a:rPr lang="en-US" sz="2800" dirty="0" smtClean="0"/>
              <a:t>(</a:t>
            </a:r>
            <a:r>
              <a:rPr lang="en-US" sz="2800" dirty="0"/>
              <a:t>1 −</a:t>
            </a:r>
            <a:r>
              <a:rPr lang="el-GR" sz="2800" i="1" dirty="0"/>
              <a:t> π</a:t>
            </a:r>
            <a:r>
              <a:rPr lang="en-US" sz="2800" dirty="0" smtClean="0"/>
              <a:t>) = </a:t>
            </a:r>
            <a:r>
              <a:rPr lang="el-GR" sz="2800" i="1" dirty="0" smtClean="0"/>
              <a:t>π</a:t>
            </a:r>
            <a:r>
              <a:rPr lang="en-US" sz="2800" baseline="30000" dirty="0" smtClean="0"/>
              <a:t>16</a:t>
            </a:r>
            <a:r>
              <a:rPr lang="en-US" sz="2800" dirty="0" smtClean="0"/>
              <a:t>(</a:t>
            </a:r>
            <a:r>
              <a:rPr lang="en-US" sz="2800" dirty="0"/>
              <a:t>1 −</a:t>
            </a:r>
            <a:r>
              <a:rPr lang="el-GR" sz="2800" i="1" dirty="0"/>
              <a:t> π</a:t>
            </a:r>
            <a:r>
              <a:rPr lang="en-US" sz="2800" dirty="0" smtClean="0"/>
              <a:t>)</a:t>
            </a:r>
            <a:r>
              <a:rPr lang="en-US" sz="2800" baseline="30000" dirty="0" smtClean="0"/>
              <a:t>24</a:t>
            </a:r>
          </a:p>
          <a:p>
            <a:pPr marL="0" indent="0" algn="ctr">
              <a:buNone/>
            </a:pPr>
            <a:r>
              <a:rPr lang="en-US" sz="2800" dirty="0"/>
              <a:t>Find the value of </a:t>
            </a:r>
            <a:r>
              <a:rPr lang="el-GR" sz="2800" i="1" dirty="0"/>
              <a:t>π </a:t>
            </a:r>
            <a:r>
              <a:rPr lang="en-US" sz="2800" dirty="0" smtClean="0"/>
              <a:t>to </a:t>
            </a:r>
            <a:r>
              <a:rPr lang="en-US" sz="2800" dirty="0"/>
              <a:t>make </a:t>
            </a:r>
            <a:r>
              <a:rPr lang="en-US" sz="2800" i="1" dirty="0"/>
              <a:t>L</a:t>
            </a:r>
            <a:r>
              <a:rPr lang="en-US" sz="2800" dirty="0"/>
              <a:t> as large as </a:t>
            </a:r>
            <a:r>
              <a:rPr lang="en-US" sz="2800" dirty="0" smtClean="0"/>
              <a:t>possible</a:t>
            </a:r>
            <a:endParaRPr lang="en-US" sz="2800" baseline="30000" dirty="0" smtClean="0"/>
          </a:p>
        </p:txBody>
      </p:sp>
    </p:spTree>
    <p:extLst>
      <p:ext uri="{BB962C8B-B14F-4D97-AF65-F5344CB8AC3E}">
        <p14:creationId xmlns:p14="http://schemas.microsoft.com/office/powerpoint/2010/main" val="228954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Maximum Likelihood </a:t>
            </a:r>
            <a:r>
              <a:rPr lang="en-US" dirty="0" smtClean="0"/>
              <a:t>Estimation (for </a:t>
            </a:r>
            <a:r>
              <a:rPr lang="en-US" dirty="0"/>
              <a:t>a Single Proportion</a:t>
            </a:r>
            <a:r>
              <a:rPr lang="en-US" dirty="0" smtClean="0"/>
              <a:t>) (2 of 2)</a:t>
            </a:r>
            <a:endParaRPr lang="en-US" dirty="0"/>
          </a:p>
        </p:txBody>
      </p:sp>
      <p:sp>
        <p:nvSpPr>
          <p:cNvPr id="3" name="Content Placeholder 2"/>
          <p:cNvSpPr>
            <a:spLocks noGrp="1"/>
          </p:cNvSpPr>
          <p:nvPr>
            <p:ph idx="1"/>
          </p:nvPr>
        </p:nvSpPr>
        <p:spPr>
          <a:xfrm>
            <a:off x="243114" y="1415142"/>
            <a:ext cx="8610600" cy="2318658"/>
          </a:xfrm>
        </p:spPr>
        <p:txBody>
          <a:bodyPr>
            <a:noAutofit/>
          </a:bodyPr>
          <a:lstStyle/>
          <a:p>
            <a:pPr marL="0" indent="0">
              <a:buNone/>
            </a:pPr>
            <a:r>
              <a:rPr lang="en-US" dirty="0"/>
              <a:t>Suppose we have a survey for a sample of 20 people with 12 </a:t>
            </a:r>
            <a:r>
              <a:rPr lang="en-US" dirty="0" smtClean="0"/>
              <a:t>saying </a:t>
            </a:r>
            <a:r>
              <a:rPr lang="en-US" dirty="0"/>
              <a:t>“yes” and the other 8 saying “no.”</a:t>
            </a:r>
          </a:p>
          <a:p>
            <a:pPr marL="0" indent="0">
              <a:buNone/>
            </a:pPr>
            <a:r>
              <a:rPr lang="en-US" dirty="0"/>
              <a:t>Estimate the proportion of “yes” responses in </a:t>
            </a:r>
            <a:r>
              <a:rPr lang="en-US" dirty="0" smtClean="0"/>
              <a:t>the population.</a:t>
            </a:r>
          </a:p>
          <a:p>
            <a:pPr marL="0" indent="0" algn="ctr">
              <a:buNone/>
            </a:pPr>
            <a:r>
              <a:rPr lang="en-US" dirty="0" smtClean="0"/>
              <a:t>What </a:t>
            </a:r>
            <a:r>
              <a:rPr lang="el-GR" i="1" dirty="0" smtClean="0"/>
              <a:t>π</a:t>
            </a:r>
            <a:r>
              <a:rPr lang="en-US" i="1" dirty="0" smtClean="0"/>
              <a:t> </a:t>
            </a:r>
            <a:r>
              <a:rPr lang="en-US" dirty="0" smtClean="0"/>
              <a:t>maximizes </a:t>
            </a:r>
            <a:r>
              <a:rPr lang="en-US" i="1" dirty="0" smtClean="0"/>
              <a:t>L </a:t>
            </a:r>
            <a:r>
              <a:rPr lang="en-US" dirty="0" smtClean="0"/>
              <a:t>=</a:t>
            </a:r>
            <a:r>
              <a:rPr lang="en-US" i="1" dirty="0" smtClean="0"/>
              <a:t> </a:t>
            </a:r>
            <a:r>
              <a:rPr lang="el-GR" i="1" dirty="0" smtClean="0"/>
              <a:t>π</a:t>
            </a:r>
            <a:r>
              <a:rPr lang="en-US" baseline="30000" dirty="0"/>
              <a:t>16</a:t>
            </a:r>
            <a:r>
              <a:rPr lang="en-US" dirty="0"/>
              <a:t>(1 −</a:t>
            </a:r>
            <a:r>
              <a:rPr lang="el-GR" i="1" dirty="0"/>
              <a:t> π</a:t>
            </a:r>
            <a:r>
              <a:rPr lang="en-US" dirty="0" smtClean="0"/>
              <a:t>)</a:t>
            </a:r>
            <a:r>
              <a:rPr lang="en-US" baseline="30000" dirty="0" smtClean="0"/>
              <a:t>24</a:t>
            </a:r>
            <a:r>
              <a:rPr lang="en-US" dirty="0" smtClean="0"/>
              <a:t>?</a:t>
            </a:r>
          </a:p>
        </p:txBody>
      </p:sp>
      <p:pic>
        <p:nvPicPr>
          <p:cNvPr id="10" name="Picture Placeholder 9" descr="An equation reads Calculus! Implies Pi hat equals 16 over 40 equals 0.40."/>
          <p:cNvPicPr>
            <a:picLocks noGrp="1" noChangeAspect="1"/>
          </p:cNvPicPr>
          <p:nvPr>
            <p:ph type="pic" sz="quarter" idx="11"/>
          </p:nvPr>
        </p:nvPicPr>
        <p:blipFill>
          <a:blip r:embed="rId2"/>
          <a:stretch>
            <a:fillRect/>
          </a:stretch>
        </p:blipFill>
        <p:spPr>
          <a:xfrm>
            <a:off x="304800" y="3886200"/>
            <a:ext cx="5908899" cy="1096830"/>
          </a:xfrm>
          <a:prstGeom prst="rect">
            <a:avLst/>
          </a:prstGeom>
          <a:noFill/>
          <a:ln>
            <a:noFill/>
          </a:ln>
        </p:spPr>
      </p:pic>
      <p:sp>
        <p:nvSpPr>
          <p:cNvPr id="4" name="Content Placeholder 3"/>
          <p:cNvSpPr>
            <a:spLocks noGrp="1"/>
          </p:cNvSpPr>
          <p:nvPr>
            <p:ph type="body" sz="quarter" idx="10"/>
          </p:nvPr>
        </p:nvSpPr>
        <p:spPr>
          <a:xfrm>
            <a:off x="228600" y="5279684"/>
            <a:ext cx="8673738" cy="892516"/>
          </a:xfrm>
        </p:spPr>
        <p:txBody>
          <a:bodyPr>
            <a:normAutofit/>
          </a:bodyPr>
          <a:lstStyle/>
          <a:p>
            <a:pPr marL="0" indent="0">
              <a:buNone/>
            </a:pPr>
            <a:r>
              <a:rPr lang="en-US" dirty="0"/>
              <a:t>Thus, the traditional sample proportion is called a </a:t>
            </a:r>
            <a:r>
              <a:rPr lang="en-US" b="1" dirty="0"/>
              <a:t>maximum likelihood estimate</a:t>
            </a:r>
            <a:r>
              <a:rPr lang="en-US" dirty="0" smtClean="0"/>
              <a:t>.</a:t>
            </a:r>
            <a:endParaRPr lang="en-US" dirty="0"/>
          </a:p>
        </p:txBody>
      </p:sp>
    </p:spTree>
    <p:extLst>
      <p:ext uri="{BB962C8B-B14F-4D97-AF65-F5344CB8AC3E}">
        <p14:creationId xmlns:p14="http://schemas.microsoft.com/office/powerpoint/2010/main" val="3275820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Maximum Likelihood for </a:t>
            </a:r>
            <a:r>
              <a:rPr lang="en-US" dirty="0" smtClean="0"/>
              <a:t>Logistic Regression </a:t>
            </a:r>
            <a:r>
              <a:rPr lang="en-US" dirty="0"/>
              <a:t>with a Single Predictor</a:t>
            </a:r>
          </a:p>
        </p:txBody>
      </p:sp>
      <p:pic>
        <p:nvPicPr>
          <p:cNvPr id="9" name="Picture Placeholder 8" descr="A text with equations. The text at the top reads for any intercept Beta hat subscript 0 and slope Beta hat subscript 1, we find the probability for each data point with Pi hat equals e to the power of (Beta hat subscript 0 plus beta hat subscript 1 times x over the quantity of 1 plus e to the power of (Beta hat subscript 0 plus Beta hat subscript 1 times x) for cases that are “yes” and 1 minus pi hat equals over the quantity of 1 plus e to the power of (Beta hat subscript 0 plus Beta hat subscript 1 times x) for cases that are “no”. The text at the bottom reads Multiply all these probabilities together to get the likelihood L, then choose values for Beta hat subscript 0 and Beta hat subscript 1 to make that L as large as possible. (Actually, let the software do the word to choose Beta hat subscript 0 and Beta hat subscript 1)."/>
          <p:cNvPicPr>
            <a:picLocks noGrp="1" noChangeAspect="1"/>
          </p:cNvPicPr>
          <p:nvPr>
            <p:ph type="pic" sz="quarter" idx="11"/>
          </p:nvPr>
        </p:nvPicPr>
        <p:blipFill>
          <a:blip r:embed="rId2"/>
          <a:stretch>
            <a:fillRect/>
          </a:stretch>
        </p:blipFill>
        <p:spPr>
          <a:xfrm>
            <a:off x="674546" y="1522237"/>
            <a:ext cx="7860817" cy="4582572"/>
          </a:xfrm>
          <a:prstGeom prst="rect">
            <a:avLst/>
          </a:prstGeom>
          <a:noFill/>
          <a:ln>
            <a:noFill/>
          </a:ln>
        </p:spPr>
      </p:pic>
    </p:spTree>
    <p:extLst>
      <p:ext uri="{BB962C8B-B14F-4D97-AF65-F5344CB8AC3E}">
        <p14:creationId xmlns:p14="http://schemas.microsoft.com/office/powerpoint/2010/main" val="83205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Putting (Putts1)</a:t>
            </a:r>
          </a:p>
        </p:txBody>
      </p:sp>
      <p:pic>
        <p:nvPicPr>
          <p:cNvPr id="4" name="Picture Placeholder 3" descr="Two command lines and an annotated coefficients table. The command lines read as follows: &#10;Prompt, l mod Putt equals g l m (Made approximately equals Length, family equals binomial, data equals Putts 1).&#10;Prompt, Summary (l mod Putt).&#10;The coefficients table has two rows and four columns with the column headers that read Estimate, Standard Error, z value, and P r greater than absolute value of z. The data presented are as follows: &#10;Row 1. Intercept. Estimate: 3.25684, Standard Error: 0.36893, z value: 8.828, P r greater than absolute value of z: lesser than 2 e minus 16, three asterisk.&#10;Row 2. Length. Estimate: Negative 0.56614, Standard Error: 0.06747, z value: Negative 8.391, P r greater than absolute value of z: lesser than 2 e minus 16, three asterisk.&#10;A text below the table reads Null deviance: 800.21 on 586 degrees of freedom and Residual deviance: 719.89 on 585 degrees of freedom. A I C: 723.89.&#10;An arrow pointing to the estimate values 3.25684 for intercept and negative 0.56614 for Length reads These coefficients maximize the likelihood for the putts in this sample. An arrow pointing to the Residual deviance: 719.89 reads this is negative 2 log (L), so L equals e to the power of negative 719.89 over 2 equals 4.8 times 10 to the power of negative 157."/>
          <p:cNvPicPr>
            <a:picLocks noGrp="1" noChangeAspect="1"/>
          </p:cNvPicPr>
          <p:nvPr>
            <p:ph type="pic" sz="quarter" idx="11"/>
          </p:nvPr>
        </p:nvPicPr>
        <p:blipFill>
          <a:blip r:embed="rId2"/>
          <a:stretch>
            <a:fillRect/>
          </a:stretch>
        </p:blipFill>
        <p:spPr>
          <a:xfrm>
            <a:off x="490099" y="1524000"/>
            <a:ext cx="8196701" cy="4703142"/>
          </a:xfrm>
          <a:prstGeom prst="rect">
            <a:avLst/>
          </a:prstGeom>
          <a:noFill/>
          <a:ln>
            <a:noFill/>
          </a:ln>
        </p:spPr>
      </p:pic>
    </p:spTree>
    <p:extLst>
      <p:ext uri="{BB962C8B-B14F-4D97-AF65-F5344CB8AC3E}">
        <p14:creationId xmlns:p14="http://schemas.microsoft.com/office/powerpoint/2010/main" val="8103264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Maximum Likelihood for Logistic Regression with Multiple Predictors</a:t>
            </a:r>
          </a:p>
        </p:txBody>
      </p:sp>
      <p:pic>
        <p:nvPicPr>
          <p:cNvPr id="7" name="Picture Placeholder 6" descr="A text with equations. The text at the top reads For any coefficients Beta hat subscript 0, Beta hat subscript 1, ellipsis, Beta hat subscript k, we find the probability for each data point with Pi hat equals e to the power of (Beta had subscript 0 plus Beta hat subscript 1 times x subscript 1 plus ellipsis plus Beta hat subscript k times x subscript k) all over the quantity of 1 plus e to the power of (Beta hat subscript 0 plus Beta hat subscript 1 times x subscript 1 plus ellipsis plus Beta hat subscript k times x subscript k) for cases that are “yes” and 1 minus pi hat equals 1 over the quantity of 1 plus e to the power of (Beta hat subscript 0 plus Beta hat subscript 1 times x subscript 1 plus ellipsis plus Beta hat subscript k times x subscript k) for cases that are “no”. The text at the bottom reads Multiply all these probabilities together to get the likelihood L, then choose values for Beta hat subscript 0, Beta hat subscript 1, ellipsis, Beta hat subscript k to make that L as large as possible."/>
          <p:cNvPicPr>
            <a:picLocks noGrp="1" noChangeAspect="1"/>
          </p:cNvPicPr>
          <p:nvPr>
            <p:ph type="pic" sz="quarter" idx="11"/>
          </p:nvPr>
        </p:nvPicPr>
        <p:blipFill>
          <a:blip r:embed="rId2"/>
          <a:stretch>
            <a:fillRect/>
          </a:stretch>
        </p:blipFill>
        <p:spPr>
          <a:xfrm>
            <a:off x="663185" y="1447800"/>
            <a:ext cx="7795015" cy="3903423"/>
          </a:xfrm>
          <a:prstGeom prst="rect">
            <a:avLst/>
          </a:prstGeom>
          <a:noFill/>
          <a:ln>
            <a:noFill/>
          </a:ln>
        </p:spPr>
      </p:pic>
      <p:sp>
        <p:nvSpPr>
          <p:cNvPr id="4" name="Content Placeholder 3"/>
          <p:cNvSpPr>
            <a:spLocks noGrp="1"/>
          </p:cNvSpPr>
          <p:nvPr>
            <p:ph type="body" sz="quarter" idx="10"/>
          </p:nvPr>
        </p:nvSpPr>
        <p:spPr>
          <a:xfrm>
            <a:off x="185232" y="5618018"/>
            <a:ext cx="8760475" cy="554182"/>
          </a:xfrm>
        </p:spPr>
        <p:txBody>
          <a:bodyPr>
            <a:normAutofit/>
          </a:bodyPr>
          <a:lstStyle/>
          <a:p>
            <a:pPr marL="0" indent="0">
              <a:buNone/>
            </a:pPr>
            <a:r>
              <a:rPr lang="en-US" dirty="0"/>
              <a:t>(Again, let the software do the work to choose coefficients)</a:t>
            </a:r>
          </a:p>
        </p:txBody>
      </p:sp>
    </p:spTree>
    <p:extLst>
      <p:ext uri="{BB962C8B-B14F-4D97-AF65-F5344CB8AC3E}">
        <p14:creationId xmlns:p14="http://schemas.microsoft.com/office/powerpoint/2010/main" val="4157643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2299</TotalTime>
  <Words>271</Words>
  <Application>Microsoft Office PowerPoint</Application>
  <PresentationFormat>On-screen Show (4:3)</PresentationFormat>
  <Paragraphs>25</Paragraphs>
  <Slides>7</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ＭＳ Ｐゴシック</vt:lpstr>
      <vt:lpstr>Arial</vt:lpstr>
      <vt:lpstr>Arial Black</vt:lpstr>
      <vt:lpstr>Calibri</vt:lpstr>
      <vt:lpstr>Courier New</vt:lpstr>
      <vt:lpstr>Symbol</vt:lpstr>
      <vt:lpstr>Wingdings</vt:lpstr>
      <vt:lpstr>bergerinvitels3e_lectureslides_ch01_final</vt:lpstr>
      <vt:lpstr>Section 11.1</vt:lpstr>
      <vt:lpstr>Topic 11.1</vt:lpstr>
      <vt:lpstr>Maximum Likelihood Estimation (for a Single Proportion) (1 of 2)</vt:lpstr>
      <vt:lpstr>Maximum Likelihood Estimation (for a Single Proportion) (2 of 2)</vt:lpstr>
      <vt:lpstr>Maximum Likelihood for Logistic Regression with a Single Predictor</vt:lpstr>
      <vt:lpstr>Example: Putting (Putts1)</vt:lpstr>
      <vt:lpstr>Maximum Likelihood for Logistic Regression with Multiple Predictors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11.1</dc:title>
  <dc:creator>Canon</dc:creator>
  <cp:lastModifiedBy>Newton, Andy</cp:lastModifiedBy>
  <cp:revision>470</cp:revision>
  <dcterms:created xsi:type="dcterms:W3CDTF">2015-10-23T14:29:37Z</dcterms:created>
  <dcterms:modified xsi:type="dcterms:W3CDTF">2018-10-23T16:51:00Z</dcterms:modified>
</cp:coreProperties>
</file>